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theme/theme11.xml" ContentType="application/vnd.openxmlformats-officedocument.theme+xml"/>
  <Override PartName="/ppt/slideLayouts/slideLayout13.xml" ContentType="application/vnd.openxmlformats-officedocument.presentationml.slideLayout+xml"/>
  <Override PartName="/ppt/theme/theme12.xml" ContentType="application/vnd.openxmlformats-officedocument.theme+xml"/>
  <Override PartName="/ppt/slideLayouts/slideLayout14.xml" ContentType="application/vnd.openxmlformats-officedocument.presentationml.slideLayout+xml"/>
  <Override PartName="/ppt/theme/theme13.xml" ContentType="application/vnd.openxmlformats-officedocument.theme+xml"/>
  <Override PartName="/ppt/slideLayouts/slideLayout15.xml" ContentType="application/vnd.openxmlformats-officedocument.presentationml.slideLayout+xml"/>
  <Override PartName="/ppt/theme/theme14.xml" ContentType="application/vnd.openxmlformats-officedocument.theme+xml"/>
  <Override PartName="/ppt/slideLayouts/slideLayout16.xml" ContentType="application/vnd.openxmlformats-officedocument.presentationml.slideLayout+xml"/>
  <Override PartName="/ppt/theme/theme15.xml" ContentType="application/vnd.openxmlformats-officedocument.theme+xml"/>
  <Override PartName="/ppt/slideLayouts/slideLayout17.xml" ContentType="application/vnd.openxmlformats-officedocument.presentationml.slideLayout+xml"/>
  <Override PartName="/ppt/theme/theme16.xml" ContentType="application/vnd.openxmlformats-officedocument.theme+xml"/>
  <Override PartName="/ppt/slideLayouts/slideLayout18.xml" ContentType="application/vnd.openxmlformats-officedocument.presentationml.slideLayout+xml"/>
  <Override PartName="/ppt/theme/theme17.xml" ContentType="application/vnd.openxmlformats-officedocument.theme+xml"/>
  <Override PartName="/ppt/slideLayouts/slideLayout19.xml" ContentType="application/vnd.openxmlformats-officedocument.presentationml.slideLayout+xml"/>
  <Override PartName="/ppt/theme/theme18.xml" ContentType="application/vnd.openxmlformats-officedocument.theme+xml"/>
  <Override PartName="/ppt/slideLayouts/slideLayout20.xml" ContentType="application/vnd.openxmlformats-officedocument.presentationml.slideLayout+xml"/>
  <Override PartName="/ppt/theme/theme19.xml" ContentType="application/vnd.openxmlformats-officedocument.theme+xml"/>
  <Override PartName="/ppt/slideLayouts/slideLayout21.xml" ContentType="application/vnd.openxmlformats-officedocument.presentationml.slideLayout+xml"/>
  <Override PartName="/ppt/theme/theme20.xml" ContentType="application/vnd.openxmlformats-officedocument.theme+xml"/>
  <Override PartName="/ppt/slideLayouts/slideLayout22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  <p:sldMasterId id="2147483656" r:id="rId2"/>
    <p:sldMasterId id="2147483660" r:id="rId3"/>
    <p:sldMasterId id="2147483666" r:id="rId4"/>
    <p:sldMasterId id="2147483668" r:id="rId5"/>
    <p:sldMasterId id="2147483662" r:id="rId6"/>
    <p:sldMasterId id="2147483682" r:id="rId7"/>
    <p:sldMasterId id="2147483691" r:id="rId8"/>
    <p:sldMasterId id="2147483700" r:id="rId9"/>
    <p:sldMasterId id="2147483689" r:id="rId10"/>
    <p:sldMasterId id="2147483664" r:id="rId11"/>
    <p:sldMasterId id="2147483670" r:id="rId12"/>
    <p:sldMasterId id="2147483672" r:id="rId13"/>
    <p:sldMasterId id="2147483674" r:id="rId14"/>
    <p:sldMasterId id="2147483694" r:id="rId15"/>
    <p:sldMasterId id="2147483676" r:id="rId16"/>
    <p:sldMasterId id="2147483678" r:id="rId17"/>
    <p:sldMasterId id="2147483698" r:id="rId18"/>
    <p:sldMasterId id="2147483680" r:id="rId19"/>
    <p:sldMasterId id="2147483696" r:id="rId20"/>
    <p:sldMasterId id="2147483687" r:id="rId21"/>
  </p:sldMasterIdLst>
  <p:notesMasterIdLst>
    <p:notesMasterId r:id="rId33"/>
  </p:notesMasterIdLst>
  <p:handoutMasterIdLst>
    <p:handoutMasterId r:id="rId34"/>
  </p:handoutMasterIdLst>
  <p:sldIdLst>
    <p:sldId id="310" r:id="rId22"/>
    <p:sldId id="311" r:id="rId23"/>
    <p:sldId id="335" r:id="rId24"/>
    <p:sldId id="326" r:id="rId25"/>
    <p:sldId id="314" r:id="rId26"/>
    <p:sldId id="336" r:id="rId27"/>
    <p:sldId id="328" r:id="rId28"/>
    <p:sldId id="330" r:id="rId29"/>
    <p:sldId id="327" r:id="rId30"/>
    <p:sldId id="337" r:id="rId31"/>
    <p:sldId id="338" r:id="rId3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77"/>
    <a:srgbClr val="80B71E"/>
    <a:srgbClr val="08464E"/>
    <a:srgbClr val="97CFD3"/>
    <a:srgbClr val="BDE1EA"/>
    <a:srgbClr val="A4DADB"/>
    <a:srgbClr val="C9D654"/>
    <a:srgbClr val="E45548"/>
    <a:srgbClr val="BF1C2C"/>
    <a:srgbClr val="FFA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1"/>
    <p:restoredTop sz="94730"/>
  </p:normalViewPr>
  <p:slideViewPr>
    <p:cSldViewPr snapToGrid="0" snapToObjects="1">
      <p:cViewPr>
        <p:scale>
          <a:sx n="100" d="100"/>
          <a:sy n="100" d="100"/>
        </p:scale>
        <p:origin x="150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7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B7E1A91-FE3D-7F46-BC7F-F376C4B95A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B8766D-C3FA-B042-A072-E47C0EE315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AFBF5-4EAD-824D-80F6-7F28DD10C6BA}" type="datetimeFigureOut">
              <a:rPr lang="es-MX" smtClean="0"/>
              <a:t>01/06/20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AEF15CE-6A60-2140-883F-A6F2F889AE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7FAAB-49C6-184A-BC1D-27D42ECED2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C4E14-D200-1343-9642-371B6C86C7B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4792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C04DE-0914-404C-801C-A101370312F5}" type="datetimeFigureOut">
              <a:rPr lang="es-MX" smtClean="0"/>
              <a:t>01/06/20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492BB-CF81-324B-8CA4-999090CA2E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69609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492BB-CF81-324B-8CA4-999090CA2E1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320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492BB-CF81-324B-8CA4-999090CA2E1C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6662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492BB-CF81-324B-8CA4-999090CA2E1C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198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723D455-1580-B64D-AFA4-46896CE2CE93}"/>
              </a:ext>
            </a:extLst>
          </p:cNvPr>
          <p:cNvSpPr/>
          <p:nvPr userDrawn="1"/>
        </p:nvSpPr>
        <p:spPr>
          <a:xfrm>
            <a:off x="0" y="0"/>
            <a:ext cx="3041963" cy="5058000"/>
          </a:xfrm>
          <a:prstGeom prst="rect">
            <a:avLst/>
          </a:prstGeom>
          <a:solidFill>
            <a:srgbClr val="08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B3FD8EB-2348-3247-87B6-B4D9615CC397}"/>
              </a:ext>
            </a:extLst>
          </p:cNvPr>
          <p:cNvSpPr/>
          <p:nvPr userDrawn="1"/>
        </p:nvSpPr>
        <p:spPr>
          <a:xfrm>
            <a:off x="-1" y="5058000"/>
            <a:ext cx="3041963" cy="180000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62474E2-0BE8-5946-9778-EAE6699B0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374" y="5799028"/>
            <a:ext cx="1049212" cy="3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1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362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29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odolog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154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41CF36C-A909-364D-A741-CD07C1E3EFBD}"/>
              </a:ext>
            </a:extLst>
          </p:cNvPr>
          <p:cNvSpPr txBox="1"/>
          <p:nvPr userDrawn="1"/>
        </p:nvSpPr>
        <p:spPr>
          <a:xfrm>
            <a:off x="11734142" y="6406358"/>
            <a:ext cx="160300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7648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41CF36C-A909-364D-A741-CD07C1E3EFBD}"/>
              </a:ext>
            </a:extLst>
          </p:cNvPr>
          <p:cNvSpPr txBox="1"/>
          <p:nvPr userDrawn="1"/>
        </p:nvSpPr>
        <p:spPr>
          <a:xfrm>
            <a:off x="11734142" y="6406358"/>
            <a:ext cx="160300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5093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69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136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41CF36C-A909-364D-A741-CD07C1E3EFBD}"/>
              </a:ext>
            </a:extLst>
          </p:cNvPr>
          <p:cNvSpPr txBox="1"/>
          <p:nvPr userDrawn="1"/>
        </p:nvSpPr>
        <p:spPr>
          <a:xfrm>
            <a:off x="11734142" y="6406358"/>
            <a:ext cx="160300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0038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909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41CF36C-A909-364D-A741-CD07C1E3EFBD}"/>
              </a:ext>
            </a:extLst>
          </p:cNvPr>
          <p:cNvSpPr txBox="1"/>
          <p:nvPr userDrawn="1"/>
        </p:nvSpPr>
        <p:spPr>
          <a:xfrm>
            <a:off x="11734142" y="6406358"/>
            <a:ext cx="160300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90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49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8943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42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41CF36C-A909-364D-A741-CD07C1E3EFBD}"/>
              </a:ext>
            </a:extLst>
          </p:cNvPr>
          <p:cNvSpPr txBox="1"/>
          <p:nvPr userDrawn="1"/>
        </p:nvSpPr>
        <p:spPr>
          <a:xfrm>
            <a:off x="11734142" y="6406358"/>
            <a:ext cx="160300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602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00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289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22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todolog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829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28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5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6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7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8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9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1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9ACC1495-F0F1-8741-A3BB-581D11F0A2E1}"/>
              </a:ext>
            </a:extLst>
          </p:cNvPr>
          <p:cNvSpPr txBox="1"/>
          <p:nvPr userDrawn="1"/>
        </p:nvSpPr>
        <p:spPr>
          <a:xfrm>
            <a:off x="8886739" y="6364593"/>
            <a:ext cx="1776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000" dirty="0">
                <a:solidFill>
                  <a:srgbClr val="007077"/>
                </a:solidFill>
                <a:latin typeface="+mj-lt"/>
              </a:rPr>
              <a:t>SIMO | ANÁLISIS DE USUARIOS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AA3DDB7-34F2-1743-8D39-2639CE0A82F2}"/>
              </a:ext>
            </a:extLst>
          </p:cNvPr>
          <p:cNvSpPr txBox="1"/>
          <p:nvPr userDrawn="1"/>
        </p:nvSpPr>
        <p:spPr>
          <a:xfrm>
            <a:off x="11734142" y="6406358"/>
            <a:ext cx="160300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800" b="1" smtClean="0">
                <a:solidFill>
                  <a:srgbClr val="007077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800" b="1" dirty="0">
              <a:solidFill>
                <a:srgbClr val="007077"/>
              </a:solidFill>
              <a:latin typeface="Century Gothic"/>
              <a:cs typeface="Century Gothic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5FCA494-E185-414C-8239-1285AE71B88B}"/>
              </a:ext>
            </a:extLst>
          </p:cNvPr>
          <p:cNvSpPr/>
          <p:nvPr userDrawn="1"/>
        </p:nvSpPr>
        <p:spPr>
          <a:xfrm>
            <a:off x="0" y="0"/>
            <a:ext cx="3041963" cy="5058000"/>
          </a:xfrm>
          <a:prstGeom prst="rect">
            <a:avLst/>
          </a:prstGeom>
          <a:solidFill>
            <a:srgbClr val="08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7D7D50E-6ABD-8646-8EC8-FD9E7B1695FC}"/>
              </a:ext>
            </a:extLst>
          </p:cNvPr>
          <p:cNvSpPr/>
          <p:nvPr userDrawn="1"/>
        </p:nvSpPr>
        <p:spPr>
          <a:xfrm>
            <a:off x="-1" y="5058000"/>
            <a:ext cx="3041963" cy="180000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7FAC490-ADEB-A74E-B4AD-F86D1CACFE4C}"/>
              </a:ext>
            </a:extLst>
          </p:cNvPr>
          <p:cNvSpPr/>
          <p:nvPr userDrawn="1"/>
        </p:nvSpPr>
        <p:spPr>
          <a:xfrm>
            <a:off x="3032630" y="5058000"/>
            <a:ext cx="9159370" cy="1800000"/>
          </a:xfrm>
          <a:prstGeom prst="rect">
            <a:avLst/>
          </a:prstGeom>
          <a:solidFill>
            <a:srgbClr val="E45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70DFB6A4-EF27-6742-8011-9BE30C8A922A}"/>
              </a:ext>
            </a:extLst>
          </p:cNvPr>
          <p:cNvGrpSpPr/>
          <p:nvPr userDrawn="1"/>
        </p:nvGrpSpPr>
        <p:grpSpPr>
          <a:xfrm>
            <a:off x="-6417" y="0"/>
            <a:ext cx="12198417" cy="6858000"/>
            <a:chOff x="-6417" y="0"/>
            <a:chExt cx="12198417" cy="6858000"/>
          </a:xfrm>
        </p:grpSpPr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657EA1F3-AF18-D246-8A94-297E137FBE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7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BDA2144C-18BD-FD46-97EC-A2A9A30466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59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B7824975-1B91-4E4B-99D3-AFAB99389C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3065C31D-6619-7747-8788-CC48ECDD1D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9C9036D4-CF49-8C48-A6EC-CA4AACFA6FF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5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9BF01F45-EF60-6B4A-B085-E3918EFE17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2487E6BB-B2D1-D34E-8E51-3B040ED8F7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7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0EDD644-BBF5-8747-88E6-807686A7AF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839A187E-9B16-7244-BF94-28C6143365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7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42882DAC-BBE7-6248-A034-337F02CDA6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79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E74AB84E-0B4D-D74D-B82F-AC9ED31E1C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5740" y="721895"/>
              <a:ext cx="915626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4A1B9881-20FC-B242-936F-37DA244DE2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5740" y="1076426"/>
              <a:ext cx="915626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2E60FA1F-7074-CB42-839A-AC10114712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5740" y="6137710"/>
              <a:ext cx="915626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F6890C2A-A469-CC42-AFE2-FDED76CFE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AE1DE792-BA17-124E-A3B4-87F523295D4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137710"/>
              <a:ext cx="303574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7593860F-36EF-EE44-A68E-0A299AFCEC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076426"/>
              <a:ext cx="303574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9FF67FFA-E36D-B34C-90AE-7BB7062856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417" y="721895"/>
              <a:ext cx="3042157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97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6BC5223-63BA-8E44-A984-89B4070B23B7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1151BE-C84C-0944-B58A-4C5D8689B895}"/>
              </a:ext>
            </a:extLst>
          </p:cNvPr>
          <p:cNvSpPr txBox="1"/>
          <p:nvPr userDrawn="1"/>
        </p:nvSpPr>
        <p:spPr>
          <a:xfrm>
            <a:off x="8391731" y="6421747"/>
            <a:ext cx="227145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rgbClr val="007077"/>
                </a:solidFill>
                <a:latin typeface="+mj-lt"/>
              </a:rPr>
              <a:t>SIMO | ÍNDICE GLOBAL DE IMPUNIDAD EUA</a:t>
            </a:r>
          </a:p>
        </p:txBody>
      </p:sp>
    </p:spTree>
    <p:extLst>
      <p:ext uri="{BB962C8B-B14F-4D97-AF65-F5344CB8AC3E}">
        <p14:creationId xmlns:p14="http://schemas.microsoft.com/office/powerpoint/2010/main" val="311464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A7A3896E-652E-6448-AD2A-959098E96BD0}"/>
              </a:ext>
            </a:extLst>
          </p:cNvPr>
          <p:cNvSpPr/>
          <p:nvPr userDrawn="1"/>
        </p:nvSpPr>
        <p:spPr>
          <a:xfrm>
            <a:off x="3808722" y="0"/>
            <a:ext cx="8383278" cy="685800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3813685" cy="6858000"/>
          </a:xfrm>
          <a:prstGeom prst="rect">
            <a:avLst/>
          </a:prstGeom>
          <a:solidFill>
            <a:srgbClr val="08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08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BF0C82D4-1BBA-B845-A0A5-4BAE981E8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914"/>
          <a:stretch/>
        </p:blipFill>
        <p:spPr>
          <a:xfrm>
            <a:off x="0" y="3975100"/>
            <a:ext cx="2162556" cy="28829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12B570A7-B5B5-2745-AEEC-B8B10EE653FD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7F50DAE-C0E3-C948-A438-F22832B04049}"/>
              </a:ext>
            </a:extLst>
          </p:cNvPr>
          <p:cNvSpPr txBox="1"/>
          <p:nvPr userDrawn="1"/>
        </p:nvSpPr>
        <p:spPr>
          <a:xfrm>
            <a:off x="8268300" y="6421747"/>
            <a:ext cx="23948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chemeClr val="bg1"/>
                </a:solidFill>
                <a:latin typeface="+mj-lt"/>
              </a:rPr>
              <a:t>SIMO | PROPUESTA DE TRABAJO PARA EL PAÍS</a:t>
            </a:r>
          </a:p>
        </p:txBody>
      </p:sp>
    </p:spTree>
    <p:extLst>
      <p:ext uri="{BB962C8B-B14F-4D97-AF65-F5344CB8AC3E}">
        <p14:creationId xmlns:p14="http://schemas.microsoft.com/office/powerpoint/2010/main" val="238482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1" y="0"/>
            <a:ext cx="3813685" cy="685800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7A3896E-652E-6448-AD2A-959098E96BD0}"/>
              </a:ext>
            </a:extLst>
          </p:cNvPr>
          <p:cNvSpPr/>
          <p:nvPr userDrawn="1"/>
        </p:nvSpPr>
        <p:spPr>
          <a:xfrm>
            <a:off x="3813686" y="0"/>
            <a:ext cx="8378313" cy="685800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5AC8B0C-1249-C348-88E8-3FF619F9D887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5EC6401F-D6D9-4041-BF98-E122BC717EB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9F654D52-A6E5-BA41-973A-69F6E37EA3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B513F359-53A0-7E4D-B089-61CEB19168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7E469C4D-62F5-BF4F-98F0-54ABA609F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CB3A7EE4-F193-CC43-8627-FAF0BC9E82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60BDA08C-E64A-9344-A607-7F7877A787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BD48E923-7877-7945-BE38-91E7114E4C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FE82314-3A22-4B4A-AF67-8B58901DF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0F58E926-2792-524D-9F10-4C73F65ACF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FC4F62B-59E3-6F44-B9ED-84B40801AD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888C5E92-22ED-F54C-86B3-ACFFB36BD1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1F7717A3-78C2-6946-AB07-CDAC327D88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4654C0F-1DFB-AA47-BBF3-67E5871E994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5F22279B-EE01-244E-95FF-CB32DEE011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A81D8430-520E-F343-AB65-89CD9EC375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0F4BB1D-267D-1545-A615-54AC196DD44C}"/>
              </a:ext>
            </a:extLst>
          </p:cNvPr>
          <p:cNvSpPr txBox="1"/>
          <p:nvPr userDrawn="1"/>
        </p:nvSpPr>
        <p:spPr>
          <a:xfrm>
            <a:off x="8268300" y="6421747"/>
            <a:ext cx="23948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chemeClr val="bg1"/>
                </a:solidFill>
                <a:latin typeface="+mj-lt"/>
              </a:rPr>
              <a:t>SIMO | PROPUESTA DE TRABAJO PARA EL PAÍS</a:t>
            </a:r>
          </a:p>
        </p:txBody>
      </p:sp>
    </p:spTree>
    <p:extLst>
      <p:ext uri="{BB962C8B-B14F-4D97-AF65-F5344CB8AC3E}">
        <p14:creationId xmlns:p14="http://schemas.microsoft.com/office/powerpoint/2010/main" val="26859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3813685" cy="685800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7A3896E-652E-6448-AD2A-959098E96BD0}"/>
              </a:ext>
            </a:extLst>
          </p:cNvPr>
          <p:cNvSpPr/>
          <p:nvPr userDrawn="1"/>
        </p:nvSpPr>
        <p:spPr>
          <a:xfrm>
            <a:off x="3813685" y="0"/>
            <a:ext cx="8378314" cy="685800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7C5AF6-37DD-5B44-89D9-D09783D3E6D7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9118D73-B300-654E-9ADF-2E04B63EE3BC}"/>
              </a:ext>
            </a:extLst>
          </p:cNvPr>
          <p:cNvSpPr txBox="1"/>
          <p:nvPr userDrawn="1"/>
        </p:nvSpPr>
        <p:spPr>
          <a:xfrm>
            <a:off x="8268300" y="6421747"/>
            <a:ext cx="23948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chemeClr val="bg1"/>
                </a:solidFill>
                <a:latin typeface="+mj-lt"/>
              </a:rPr>
              <a:t>SIMO | PROPUESTA DE TRABAJO PARA EL PAÍS</a:t>
            </a:r>
          </a:p>
        </p:txBody>
      </p:sp>
    </p:spTree>
    <p:extLst>
      <p:ext uri="{BB962C8B-B14F-4D97-AF65-F5344CB8AC3E}">
        <p14:creationId xmlns:p14="http://schemas.microsoft.com/office/powerpoint/2010/main" val="429407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E78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170C1C2-5998-8043-A646-617DE6A26C79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FAAAC06-294C-5C45-9083-42CA31705208}"/>
              </a:ext>
            </a:extLst>
          </p:cNvPr>
          <p:cNvSpPr txBox="1"/>
          <p:nvPr userDrawn="1"/>
        </p:nvSpPr>
        <p:spPr>
          <a:xfrm>
            <a:off x="8912708" y="6421747"/>
            <a:ext cx="175047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chemeClr val="bg1"/>
                </a:solidFill>
                <a:latin typeface="+mj-lt"/>
              </a:rPr>
              <a:t>SIMO | PROYECTOS ELECTORALES</a:t>
            </a:r>
          </a:p>
        </p:txBody>
      </p:sp>
    </p:spTree>
    <p:extLst>
      <p:ext uri="{BB962C8B-B14F-4D97-AF65-F5344CB8AC3E}">
        <p14:creationId xmlns:p14="http://schemas.microsoft.com/office/powerpoint/2010/main" val="425549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241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6A4CE99-7821-614A-A55E-BC486CBB07C7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1CFDE47-DCA2-F043-9080-FBE1394F76DF}"/>
              </a:ext>
            </a:extLst>
          </p:cNvPr>
          <p:cNvSpPr txBox="1"/>
          <p:nvPr userDrawn="1"/>
        </p:nvSpPr>
        <p:spPr>
          <a:xfrm>
            <a:off x="8268300" y="6421747"/>
            <a:ext cx="23948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chemeClr val="bg1"/>
                </a:solidFill>
                <a:latin typeface="+mj-lt"/>
              </a:rPr>
              <a:t>SIMO | PROPUESTA DE TRABAJO PARA EL PAÍS</a:t>
            </a:r>
          </a:p>
        </p:txBody>
      </p:sp>
    </p:spTree>
    <p:extLst>
      <p:ext uri="{BB962C8B-B14F-4D97-AF65-F5344CB8AC3E}">
        <p14:creationId xmlns:p14="http://schemas.microsoft.com/office/powerpoint/2010/main" val="257427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6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2876CE8-C20D-F641-8B5A-85ABE74EF418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A2AC075-F3DB-3C4B-BA40-960A98514BF5}"/>
              </a:ext>
            </a:extLst>
          </p:cNvPr>
          <p:cNvSpPr txBox="1"/>
          <p:nvPr userDrawn="1"/>
        </p:nvSpPr>
        <p:spPr>
          <a:xfrm>
            <a:off x="8268300" y="6421747"/>
            <a:ext cx="23948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chemeClr val="bg1"/>
                </a:solidFill>
                <a:latin typeface="+mj-lt"/>
              </a:rPr>
              <a:t>SIMO | PROPUESTA DE TRABAJO PARA EL PAÍS</a:t>
            </a:r>
          </a:p>
        </p:txBody>
      </p:sp>
    </p:spTree>
    <p:extLst>
      <p:ext uri="{BB962C8B-B14F-4D97-AF65-F5344CB8AC3E}">
        <p14:creationId xmlns:p14="http://schemas.microsoft.com/office/powerpoint/2010/main" val="33181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5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274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3813685" cy="685800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ACC1495-F0F1-8741-A3BB-581D11F0A2E1}"/>
              </a:ext>
            </a:extLst>
          </p:cNvPr>
          <p:cNvSpPr txBox="1"/>
          <p:nvPr userDrawn="1"/>
        </p:nvSpPr>
        <p:spPr>
          <a:xfrm>
            <a:off x="8391731" y="6421747"/>
            <a:ext cx="227145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rgbClr val="007077"/>
                </a:solidFill>
                <a:latin typeface="+mj-lt"/>
              </a:rPr>
              <a:t>SIMO | ÍNDICE GLOBAL DE IMPUNIDAD EUA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07B83974-BB8A-E849-A4DB-B164CF57D5C7}"/>
              </a:ext>
            </a:extLst>
          </p:cNvPr>
          <p:cNvGrpSpPr/>
          <p:nvPr userDrawn="1"/>
        </p:nvGrpSpPr>
        <p:grpSpPr>
          <a:xfrm>
            <a:off x="-6417" y="0"/>
            <a:ext cx="12198417" cy="6858000"/>
            <a:chOff x="-6417" y="0"/>
            <a:chExt cx="12198417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7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5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5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7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7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7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3685" y="721895"/>
              <a:ext cx="837831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3685" y="1076426"/>
              <a:ext cx="837831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3685" y="6137710"/>
              <a:ext cx="837831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8C9BEFF-6014-D843-ABF1-BB1FA484A7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137710"/>
              <a:ext cx="381368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28DE99A-5138-2447-B042-AA0406562E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076426"/>
              <a:ext cx="381368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BF73D49E-4208-904B-AD61-07E791FCAB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417" y="721895"/>
              <a:ext cx="381368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1B1CDA6-07BC-B341-8896-53B5CC301971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880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5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97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8AA5BD-8E8D-CD40-8D4A-10ECEC505705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9E105A5-1E07-0A48-A3B5-EBD9753AF357}"/>
              </a:ext>
            </a:extLst>
          </p:cNvPr>
          <p:cNvSpPr txBox="1"/>
          <p:nvPr userDrawn="1"/>
        </p:nvSpPr>
        <p:spPr>
          <a:xfrm>
            <a:off x="8268300" y="6421747"/>
            <a:ext cx="23948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chemeClr val="bg1"/>
                </a:solidFill>
                <a:latin typeface="+mj-lt"/>
              </a:rPr>
              <a:t>SIMO | PROPUESTA DE TRABAJO PARA EL PAÍS</a:t>
            </a:r>
          </a:p>
        </p:txBody>
      </p:sp>
    </p:spTree>
    <p:extLst>
      <p:ext uri="{BB962C8B-B14F-4D97-AF65-F5344CB8AC3E}">
        <p14:creationId xmlns:p14="http://schemas.microsoft.com/office/powerpoint/2010/main" val="41863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861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523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3813686" cy="685800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FA054E1-D34D-CA46-96A9-D80A20BE731E}"/>
              </a:ext>
            </a:extLst>
          </p:cNvPr>
          <p:cNvGrpSpPr/>
          <p:nvPr userDrawn="1"/>
        </p:nvGrpSpPr>
        <p:grpSpPr>
          <a:xfrm>
            <a:off x="-6417" y="0"/>
            <a:ext cx="12198417" cy="6858000"/>
            <a:chOff x="-6417" y="0"/>
            <a:chExt cx="12198417" cy="6858000"/>
          </a:xfrm>
        </p:grpSpPr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B72BDBF3-82B8-0340-AC7C-C892960F8A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7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CE7BCAE9-FBB0-0D44-9AC0-97606075CE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5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EB5BE61-4DCD-7445-8FCC-407A38AAF6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DBFAE678-785D-EE41-A4A8-DCF28F0658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FBE30974-4C71-AE48-B249-B5DF1AEFF2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5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06E9EC2C-1CC8-6045-8485-804E2B1113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58FC21F5-1B8C-2D42-A605-DAC37821C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7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9CDF5AF1-AEFF-1F4F-9191-B5D78C5440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D4014D3D-F8D1-9843-ACA6-41DD885574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7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3BC0F65-3C4D-8E48-9FC6-312598EF2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7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A61F13D7-F821-7B49-9B20-9A905E8D53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3685" y="721895"/>
              <a:ext cx="837831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6EA9909E-BA78-3A47-B07F-9DB507C30D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3685" y="1076426"/>
              <a:ext cx="837831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2283307A-015F-C142-A9F4-C373396AC6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3685" y="6137710"/>
              <a:ext cx="837831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3E49C78C-2B95-874F-8DD5-2C6C862F79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A6CCF5A0-356D-6649-A828-DD70DE7BCB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137710"/>
              <a:ext cx="381368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ABA8352C-DCFF-1845-BA65-DC2D1A370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076426"/>
              <a:ext cx="381368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42BAA836-3D6B-3143-A1B9-8A828B126D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417" y="721895"/>
              <a:ext cx="381368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5091BF5-28DE-0847-9AF4-862F790E5193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50156EC-4A50-5047-A467-B30351D80490}"/>
              </a:ext>
            </a:extLst>
          </p:cNvPr>
          <p:cNvSpPr txBox="1"/>
          <p:nvPr userDrawn="1"/>
        </p:nvSpPr>
        <p:spPr>
          <a:xfrm>
            <a:off x="8391731" y="6421747"/>
            <a:ext cx="227145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rgbClr val="007077"/>
                </a:solidFill>
                <a:latin typeface="+mj-lt"/>
              </a:rPr>
              <a:t>SIMO | ÍNDICE GLOBAL DE IMPUNIDAD EUA</a:t>
            </a:r>
          </a:p>
        </p:txBody>
      </p:sp>
    </p:spTree>
    <p:extLst>
      <p:ext uri="{BB962C8B-B14F-4D97-AF65-F5344CB8AC3E}">
        <p14:creationId xmlns:p14="http://schemas.microsoft.com/office/powerpoint/2010/main" val="10923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3813685" cy="6858000"/>
          </a:xfrm>
          <a:prstGeom prst="rect">
            <a:avLst/>
          </a:prstGeom>
          <a:solidFill>
            <a:srgbClr val="E45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E45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001BD82-DF82-284F-B136-70D628AFC994}"/>
              </a:ext>
            </a:extLst>
          </p:cNvPr>
          <p:cNvGrpSpPr/>
          <p:nvPr userDrawn="1"/>
        </p:nvGrpSpPr>
        <p:grpSpPr>
          <a:xfrm>
            <a:off x="-6417" y="0"/>
            <a:ext cx="12198417" cy="6858000"/>
            <a:chOff x="-6417" y="0"/>
            <a:chExt cx="12198417" cy="6858000"/>
          </a:xfrm>
        </p:grpSpPr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9DBC8D28-4B0D-9648-9244-98B6D07844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7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274666D5-A90F-3849-ACC2-5A48968602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5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40F8E94C-7F76-1B49-AC3A-F93BEF0FF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37A3DF81-AFB6-6644-AFAF-AE353B09C0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F2FB681D-236C-9741-B376-D7D1761E07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5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EDCB7F31-21CC-3B4B-A37B-2F572F217B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90BB9F9B-04D0-5947-AD0C-F2695D2B46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7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02372E6D-10F1-BC46-BF83-9996EBA961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05414CED-A11F-9D42-A437-1F530635CA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7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2B78DCD-89D7-204C-A051-C7553DF0C3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7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BB6B067A-835E-684C-9EB1-A8205CD675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3685" y="721895"/>
              <a:ext cx="837831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E7AD9D0-0111-EA49-A614-C399BD6C6C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3685" y="1076426"/>
              <a:ext cx="837831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8DF8472B-D759-CE4B-B123-749D4BA6A6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3685" y="6137710"/>
              <a:ext cx="837831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7012F343-3FCF-6949-A4FC-CFCC8C2B01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30DCD49D-6E70-FE45-9E35-357CAB11DF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137710"/>
              <a:ext cx="381368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BB3BE3B3-39D2-FA41-8D39-F381BFE6E6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076426"/>
              <a:ext cx="381368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F7EB8316-3041-174F-9385-AF64417F17C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417" y="721895"/>
              <a:ext cx="3813685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9F1CFF8-1316-744F-BAF1-C4FA6145E38E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41DFABF-DA74-A846-9F91-1C7DF5E042EF}"/>
              </a:ext>
            </a:extLst>
          </p:cNvPr>
          <p:cNvSpPr txBox="1"/>
          <p:nvPr userDrawn="1"/>
        </p:nvSpPr>
        <p:spPr>
          <a:xfrm>
            <a:off x="8391731" y="6421747"/>
            <a:ext cx="227145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rgbClr val="007077"/>
                </a:solidFill>
                <a:latin typeface="+mj-lt"/>
              </a:rPr>
              <a:t>SIMO | ÍNDICE GLOBAL DE IMPUNIDAD EUA</a:t>
            </a:r>
          </a:p>
        </p:txBody>
      </p:sp>
    </p:spTree>
    <p:extLst>
      <p:ext uri="{BB962C8B-B14F-4D97-AF65-F5344CB8AC3E}">
        <p14:creationId xmlns:p14="http://schemas.microsoft.com/office/powerpoint/2010/main" val="13249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0"/>
            <a:ext cx="3813685" cy="6858000"/>
          </a:xfrm>
          <a:prstGeom prst="rect">
            <a:avLst/>
          </a:prstGeom>
          <a:solidFill>
            <a:srgbClr val="97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97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8BC91DC-F8A6-0746-8C49-E5B6FA161640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0482AB-6DF9-FC4F-8DC7-45BB5FD2863D}"/>
              </a:ext>
            </a:extLst>
          </p:cNvPr>
          <p:cNvSpPr txBox="1"/>
          <p:nvPr userDrawn="1"/>
        </p:nvSpPr>
        <p:spPr>
          <a:xfrm>
            <a:off x="8391731" y="6421747"/>
            <a:ext cx="227145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rgbClr val="007077"/>
                </a:solidFill>
                <a:latin typeface="+mj-lt"/>
              </a:rPr>
              <a:t>SIMO | ÍNDICE GLOBAL DE IMPUNIDAD EUA</a:t>
            </a:r>
          </a:p>
        </p:txBody>
      </p:sp>
    </p:spTree>
    <p:extLst>
      <p:ext uri="{BB962C8B-B14F-4D97-AF65-F5344CB8AC3E}">
        <p14:creationId xmlns:p14="http://schemas.microsoft.com/office/powerpoint/2010/main" val="342671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-1" y="0"/>
            <a:ext cx="5414400" cy="6858000"/>
          </a:xfrm>
          <a:prstGeom prst="rect">
            <a:avLst/>
          </a:prstGeom>
          <a:solidFill>
            <a:srgbClr val="97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97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6BC5223-63BA-8E44-A984-89B4070B23B7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DB3470-F48D-8741-9CA7-DC27A235ED72}"/>
              </a:ext>
            </a:extLst>
          </p:cNvPr>
          <p:cNvSpPr txBox="1"/>
          <p:nvPr userDrawn="1"/>
        </p:nvSpPr>
        <p:spPr>
          <a:xfrm>
            <a:off x="8391731" y="6421747"/>
            <a:ext cx="227145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rgbClr val="007077"/>
                </a:solidFill>
                <a:latin typeface="+mj-lt"/>
              </a:rPr>
              <a:t>SIMO | ÍNDICE GLOBAL DE IMPUNIDAD EUA</a:t>
            </a:r>
          </a:p>
        </p:txBody>
      </p:sp>
    </p:spTree>
    <p:extLst>
      <p:ext uri="{BB962C8B-B14F-4D97-AF65-F5344CB8AC3E}">
        <p14:creationId xmlns:p14="http://schemas.microsoft.com/office/powerpoint/2010/main" val="269730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-1" y="721895"/>
            <a:ext cx="5414400" cy="541440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6BC5223-63BA-8E44-A984-89B4070B23B7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7FBF5C-68FB-1C4E-B4F8-6AEC1F3E5C5D}"/>
              </a:ext>
            </a:extLst>
          </p:cNvPr>
          <p:cNvSpPr txBox="1"/>
          <p:nvPr userDrawn="1"/>
        </p:nvSpPr>
        <p:spPr>
          <a:xfrm>
            <a:off x="8391731" y="6421747"/>
            <a:ext cx="227145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rgbClr val="007077"/>
                </a:solidFill>
                <a:latin typeface="+mj-lt"/>
              </a:rPr>
              <a:t>SIMO | ÍNDICE GLOBAL DE IMPUNIDAD EUA</a:t>
            </a:r>
          </a:p>
        </p:txBody>
      </p:sp>
    </p:spTree>
    <p:extLst>
      <p:ext uri="{BB962C8B-B14F-4D97-AF65-F5344CB8AC3E}">
        <p14:creationId xmlns:p14="http://schemas.microsoft.com/office/powerpoint/2010/main" val="163476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723310"/>
            <a:ext cx="6096000" cy="541440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628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86D6316-F944-0E4B-8636-02926160DF67}"/>
              </a:ext>
            </a:extLst>
          </p:cNvPr>
          <p:cNvSpPr/>
          <p:nvPr userDrawn="1"/>
        </p:nvSpPr>
        <p:spPr>
          <a:xfrm>
            <a:off x="0" y="723310"/>
            <a:ext cx="5414400" cy="541440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C33B32-306F-0E44-A495-76E808548A94}"/>
              </a:ext>
            </a:extLst>
          </p:cNvPr>
          <p:cNvSpPr/>
          <p:nvPr userDrawn="1"/>
        </p:nvSpPr>
        <p:spPr>
          <a:xfrm>
            <a:off x="11421978" y="6137710"/>
            <a:ext cx="770022" cy="720290"/>
          </a:xfrm>
          <a:prstGeom prst="rect">
            <a:avLst/>
          </a:prstGeom>
          <a:solidFill>
            <a:srgbClr val="80B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E1D0BE-D403-4F4C-83AC-B165473B1D3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1" y="0"/>
            <a:chExt cx="12192000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0ECC584-91FD-C841-A35D-106221968C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926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1FCC1F4-2A70-1F4F-A6E1-A71FBCC36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1806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6F54D94-3409-7247-99EE-FE738D1EA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8852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4F247A-9C16-E844-AE42-770BDD6D3B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07269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2D2A258-CDE0-8D49-9F42-87E2B2E128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75686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B1E2789E-3E06-9D4B-B287-053765692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901C7A5-107D-874C-8217-0D40C7F6F0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15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0072F19-1F4C-F248-934D-FDCAD8EDA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34C6DA92-657E-1441-9373-C7A549B3A9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3188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6BFBFF2-5FCD-E247-9495-C515862B11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21980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DA0AD9-90D5-7349-A4BA-75431D68DB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721895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5FD75B2-CF6F-FE4E-A648-B183E5E3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1076426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61AF29A-64F2-EB45-996B-0F87E67DB5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6137710"/>
              <a:ext cx="12192000" cy="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2631DBA-7649-A246-96CE-F577F63C97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1" y="0"/>
              <a:ext cx="0" cy="6858000"/>
            </a:xfrm>
            <a:prstGeom prst="line">
              <a:avLst/>
            </a:prstGeom>
            <a:ln w="9525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6BC5223-63BA-8E44-A984-89B4070B23B7}"/>
              </a:ext>
            </a:extLst>
          </p:cNvPr>
          <p:cNvSpPr txBox="1"/>
          <p:nvPr userDrawn="1"/>
        </p:nvSpPr>
        <p:spPr>
          <a:xfrm>
            <a:off x="11421977" y="6215188"/>
            <a:ext cx="971420" cy="78483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fld id="{35603B83-AE91-D64F-9D99-3F72826B3328}" type="slidenum">
              <a:rPr lang="es-E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pPr algn="ctr"/>
              <a:t>‹Nº›</a:t>
            </a:fld>
            <a:endParaRPr lang="es-ES" sz="48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9B8546E-A272-E34E-A875-1D537B2D8CAC}"/>
              </a:ext>
            </a:extLst>
          </p:cNvPr>
          <p:cNvSpPr txBox="1"/>
          <p:nvPr userDrawn="1"/>
        </p:nvSpPr>
        <p:spPr>
          <a:xfrm>
            <a:off x="8391731" y="6421747"/>
            <a:ext cx="227145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MX" sz="1000" dirty="0">
                <a:solidFill>
                  <a:srgbClr val="007077"/>
                </a:solidFill>
                <a:latin typeface="+mj-lt"/>
              </a:rPr>
              <a:t>SIMO | ÍNDICE GLOBAL DE IMPUNIDAD EUA</a:t>
            </a:r>
          </a:p>
        </p:txBody>
      </p:sp>
    </p:spTree>
    <p:extLst>
      <p:ext uri="{BB962C8B-B14F-4D97-AF65-F5344CB8AC3E}">
        <p14:creationId xmlns:p14="http://schemas.microsoft.com/office/powerpoint/2010/main" val="13500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2D38142-6102-5B41-A17B-A0B11F0EFD45}"/>
              </a:ext>
            </a:extLst>
          </p:cNvPr>
          <p:cNvSpPr/>
          <p:nvPr/>
        </p:nvSpPr>
        <p:spPr>
          <a:xfrm>
            <a:off x="3041962" y="0"/>
            <a:ext cx="9150038" cy="6858000"/>
          </a:xfrm>
          <a:prstGeom prst="rect">
            <a:avLst/>
          </a:prstGeom>
          <a:gradFill>
            <a:gsLst>
              <a:gs pos="0">
                <a:srgbClr val="08464E"/>
              </a:gs>
              <a:gs pos="55000">
                <a:srgbClr val="00707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B09F162-DA1E-7247-9D7D-0C3E8AE2E3C3}"/>
              </a:ext>
            </a:extLst>
          </p:cNvPr>
          <p:cNvSpPr/>
          <p:nvPr/>
        </p:nvSpPr>
        <p:spPr>
          <a:xfrm>
            <a:off x="0" y="0"/>
            <a:ext cx="3041961" cy="505800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E44708-54D7-4340-A8CB-EDFDEE5133C4}"/>
              </a:ext>
            </a:extLst>
          </p:cNvPr>
          <p:cNvSpPr/>
          <p:nvPr/>
        </p:nvSpPr>
        <p:spPr>
          <a:xfrm>
            <a:off x="-1" y="0"/>
            <a:ext cx="4004267" cy="6858000"/>
          </a:xfrm>
          <a:prstGeom prst="rect">
            <a:avLst/>
          </a:prstGeom>
          <a:solidFill>
            <a:srgbClr val="08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Llamada ovalada 2">
            <a:extLst>
              <a:ext uri="{FF2B5EF4-FFF2-40B4-BE49-F238E27FC236}">
                <a16:creationId xmlns:a16="http://schemas.microsoft.com/office/drawing/2014/main" id="{8DA566E6-3ADC-824B-9874-EBD238B94950}"/>
              </a:ext>
            </a:extLst>
          </p:cNvPr>
          <p:cNvSpPr/>
          <p:nvPr/>
        </p:nvSpPr>
        <p:spPr>
          <a:xfrm>
            <a:off x="-1" y="0"/>
            <a:ext cx="7965649" cy="6858000"/>
          </a:xfrm>
          <a:prstGeom prst="wedgeEllipseCallout">
            <a:avLst>
              <a:gd name="adj1" fmla="val -50017"/>
              <a:gd name="adj2" fmla="val 50113"/>
            </a:avLst>
          </a:prstGeom>
          <a:gradFill>
            <a:gsLst>
              <a:gs pos="13000">
                <a:srgbClr val="08464E"/>
              </a:gs>
              <a:gs pos="100000">
                <a:srgbClr val="007077"/>
              </a:gs>
            </a:gsLst>
            <a:lin ang="600000" scaled="0"/>
          </a:gradFill>
          <a:ln>
            <a:noFill/>
          </a:ln>
          <a:effectLst>
            <a:outerShdw blurRad="812800" dist="139700" dir="360000" sx="99000" sy="99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7835607-C4BF-8247-94CF-A5194DF69ECC}"/>
              </a:ext>
            </a:extLst>
          </p:cNvPr>
          <p:cNvSpPr txBox="1"/>
          <p:nvPr/>
        </p:nvSpPr>
        <p:spPr>
          <a:xfrm>
            <a:off x="2607617" y="5484339"/>
            <a:ext cx="110126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JUNIO 2020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F65F3A2-2A09-784D-810D-894C0A994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7617" y="3344746"/>
            <a:ext cx="1512426" cy="45831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4C0A961-32C4-9D46-A796-467E21270F7F}"/>
              </a:ext>
            </a:extLst>
          </p:cNvPr>
          <p:cNvSpPr txBox="1"/>
          <p:nvPr/>
        </p:nvSpPr>
        <p:spPr>
          <a:xfrm>
            <a:off x="2607617" y="3784749"/>
            <a:ext cx="7471207" cy="1523494"/>
          </a:xfrm>
          <a:prstGeom prst="rect">
            <a:avLst/>
          </a:prstGeom>
          <a:noFill/>
        </p:spPr>
        <p:txBody>
          <a:bodyPr wrap="square" lIns="0" rIns="0" bIns="0" rtlCol="0" anchor="b">
            <a:spAutoFit/>
          </a:bodyPr>
          <a:lstStyle>
            <a:defPPr>
              <a:defRPr lang="es-MX"/>
            </a:defPPr>
            <a:lvl1pPr>
              <a:lnSpc>
                <a:spcPct val="100000"/>
              </a:lnSpc>
              <a:defRPr sz="2000" b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s-ES_tradnl" sz="1800" dirty="0">
                <a:latin typeface="News Gothic MT" panose="020B0503020103020203" pitchFamily="34" charset="0"/>
              </a:rPr>
              <a:t>Sistemas de Inteligencia de Mercados y</a:t>
            </a:r>
            <a:r>
              <a:rPr lang="es-ES" sz="1800" dirty="0">
                <a:latin typeface="News Gothic MT" panose="020B0503020103020203" pitchFamily="34" charset="0"/>
              </a:rPr>
              <a:t> Opinión</a:t>
            </a:r>
            <a:endParaRPr lang="es-ES_tradnl" sz="1800" dirty="0">
              <a:latin typeface="News Gothic MT" panose="020B0503020103020203" pitchFamily="34" charset="0"/>
            </a:endParaRPr>
          </a:p>
          <a:p>
            <a:r>
              <a:rPr lang="es-ES_tradnl" sz="1400" b="0" dirty="0" err="1">
                <a:latin typeface="News Gothic MT" panose="020B0503020103020203" pitchFamily="34" charset="0"/>
              </a:rPr>
              <a:t>www.simoconsulting.com</a:t>
            </a:r>
            <a:r>
              <a:rPr lang="es-ES_tradnl" sz="1400" b="0" dirty="0">
                <a:latin typeface="News Gothic MT" panose="020B0503020103020203" pitchFamily="34" charset="0"/>
              </a:rPr>
              <a:t> </a:t>
            </a:r>
            <a:endParaRPr lang="es-ES_tradnl" sz="1600" b="0" dirty="0">
              <a:latin typeface="News Gothic MT" panose="020B0503020103020203" pitchFamily="34" charset="0"/>
            </a:endParaRPr>
          </a:p>
          <a:p>
            <a:r>
              <a:rPr lang="es-ES_tradnl" sz="1600" b="0" dirty="0">
                <a:latin typeface="News Gothic MT" panose="020B0503020103020203" pitchFamily="34" charset="0"/>
              </a:rPr>
              <a:t>- </a:t>
            </a:r>
          </a:p>
          <a:p>
            <a:r>
              <a:rPr lang="es-ES_tradnl" sz="1600" dirty="0">
                <a:latin typeface="News Gothic MT" panose="020B0503020103020203" pitchFamily="34" charset="0"/>
              </a:rPr>
              <a:t>Nuestro producto:</a:t>
            </a:r>
          </a:p>
          <a:p>
            <a:r>
              <a:rPr lang="es-ES_tradnl" sz="1600" b="0" dirty="0">
                <a:latin typeface="News Gothic MT" panose="020B0503020103020203" pitchFamily="34" charset="0"/>
              </a:rPr>
              <a:t>Interpretar y traducir la </a:t>
            </a:r>
            <a:r>
              <a:rPr lang="es-ES" sz="1600" b="0" dirty="0">
                <a:latin typeface="News Gothic MT" panose="020B0503020103020203" pitchFamily="34" charset="0"/>
              </a:rPr>
              <a:t>información de acuerdo a cada necesidad,</a:t>
            </a:r>
          </a:p>
          <a:p>
            <a:r>
              <a:rPr lang="es-ES" sz="1600" b="0" dirty="0">
                <a:latin typeface="News Gothic MT" panose="020B0503020103020203" pitchFamily="34" charset="0"/>
              </a:rPr>
              <a:t>Su beneficio es la toma de decisiones inteligentes</a:t>
            </a:r>
            <a:endParaRPr lang="es-ES_tradnl" sz="1600" b="0" dirty="0"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9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B36D26CE-8E82-6B44-A438-1C6322A779B6}"/>
              </a:ext>
            </a:extLst>
          </p:cNvPr>
          <p:cNvSpPr/>
          <p:nvPr/>
        </p:nvSpPr>
        <p:spPr>
          <a:xfrm>
            <a:off x="6096000" y="1633115"/>
            <a:ext cx="5638980" cy="21384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¿Cuáles son las variables que podrían ser de utilidad?</a:t>
            </a:r>
          </a:p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¿Tiene valores perdidos?</a:t>
            </a:r>
          </a:p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de variable</a:t>
            </a:r>
          </a:p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las variables cuantitativas, obtener estadísticos básicos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F6FA6EC-61FE-D44E-99B0-A279B59B2C52}"/>
              </a:ext>
            </a:extLst>
          </p:cNvPr>
          <p:cNvSpPr/>
          <p:nvPr/>
        </p:nvSpPr>
        <p:spPr>
          <a:xfrm>
            <a:off x="8609485" y="4049843"/>
            <a:ext cx="1588705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Promedio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Mediana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Máximo, mínimo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DA774F-9AE7-7A4A-9A01-6BBF658ECE24}"/>
              </a:ext>
            </a:extLst>
          </p:cNvPr>
          <p:cNvSpPr/>
          <p:nvPr/>
        </p:nvSpPr>
        <p:spPr>
          <a:xfrm>
            <a:off x="0" y="2962938"/>
            <a:ext cx="2103312" cy="1311155"/>
          </a:xfrm>
          <a:prstGeom prst="rect">
            <a:avLst/>
          </a:prstGeom>
          <a:solidFill>
            <a:srgbClr val="084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F5C72D0-9CD1-E445-978F-8A74144A5FBB}"/>
              </a:ext>
            </a:extLst>
          </p:cNvPr>
          <p:cNvSpPr/>
          <p:nvPr/>
        </p:nvSpPr>
        <p:spPr>
          <a:xfrm>
            <a:off x="772545" y="1993890"/>
            <a:ext cx="2661534" cy="83099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s-MX" sz="2400" b="1" dirty="0">
                <a:solidFill>
                  <a:srgbClr val="80B7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Análisis básico </a:t>
            </a:r>
            <a:br>
              <a:rPr lang="es-MX" sz="2400" b="1" dirty="0">
                <a:solidFill>
                  <a:srgbClr val="80B71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MX" sz="2400" b="1" dirty="0">
                <a:solidFill>
                  <a:srgbClr val="80B7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la información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FE37453B-D366-154C-A46E-E433B6CDE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9838" y="2791218"/>
            <a:ext cx="1484527" cy="148452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399AFF2-3C7F-CE47-A5F2-ED1D6698F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3758" y="3860421"/>
            <a:ext cx="1209842" cy="12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94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891457D-1299-BD48-B1FC-727C4D95D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"/>
          <a:stretch/>
        </p:blipFill>
        <p:spPr>
          <a:xfrm>
            <a:off x="3041961" y="-1"/>
            <a:ext cx="9150038" cy="514689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F65F3A2-2A09-784D-810D-894C0A99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374" y="5799028"/>
            <a:ext cx="1049212" cy="31794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7AF1850-2B8A-B540-9E1A-88E2BB5CCF97}"/>
              </a:ext>
            </a:extLst>
          </p:cNvPr>
          <p:cNvSpPr/>
          <p:nvPr/>
        </p:nvSpPr>
        <p:spPr>
          <a:xfrm>
            <a:off x="3041962" y="5058000"/>
            <a:ext cx="9150038" cy="180000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AE01D6A-5542-A24F-B1E6-6AC0350DDE04}"/>
              </a:ext>
            </a:extLst>
          </p:cNvPr>
          <p:cNvSpPr txBox="1"/>
          <p:nvPr/>
        </p:nvSpPr>
        <p:spPr>
          <a:xfrm>
            <a:off x="10350834" y="6117694"/>
            <a:ext cx="11012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JUNIO 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34E17F-7393-0142-967D-39E7E5379C35}"/>
              </a:ext>
            </a:extLst>
          </p:cNvPr>
          <p:cNvSpPr txBox="1"/>
          <p:nvPr/>
        </p:nvSpPr>
        <p:spPr>
          <a:xfrm>
            <a:off x="3980891" y="5791159"/>
            <a:ext cx="7471207" cy="323165"/>
          </a:xfrm>
          <a:prstGeom prst="rect">
            <a:avLst/>
          </a:prstGeom>
          <a:noFill/>
        </p:spPr>
        <p:txBody>
          <a:bodyPr wrap="square" lIns="0" rIns="0" bIns="0" rtlCol="0" anchor="b">
            <a:spAutoFit/>
          </a:bodyPr>
          <a:lstStyle>
            <a:defPPr>
              <a:defRPr lang="es-MX"/>
            </a:defPPr>
            <a:lvl1pPr>
              <a:lnSpc>
                <a:spcPct val="100000"/>
              </a:lnSpc>
              <a:defRPr sz="2000" b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algn="r"/>
            <a:r>
              <a:rPr lang="es-ES_tradnl" sz="1800" dirty="0">
                <a:latin typeface="News Gothic MT" panose="020B0503020103020203" pitchFamily="34" charset="0"/>
              </a:rPr>
              <a:t>GRACIAS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6C7491-46BB-884A-8FFB-C70D04A2B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77" y="4310758"/>
            <a:ext cx="2072034" cy="46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3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891457D-1299-BD48-B1FC-727C4D95D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"/>
          <a:stretch/>
        </p:blipFill>
        <p:spPr>
          <a:xfrm>
            <a:off x="3041961" y="-1"/>
            <a:ext cx="9150038" cy="514689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F65F3A2-2A09-784D-810D-894C0A99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374" y="5799028"/>
            <a:ext cx="1049212" cy="31794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7AF1850-2B8A-B540-9E1A-88E2BB5CCF97}"/>
              </a:ext>
            </a:extLst>
          </p:cNvPr>
          <p:cNvSpPr/>
          <p:nvPr/>
        </p:nvSpPr>
        <p:spPr>
          <a:xfrm>
            <a:off x="3041962" y="5058000"/>
            <a:ext cx="9150038" cy="1800000"/>
          </a:xfrm>
          <a:prstGeom prst="rect">
            <a:avLst/>
          </a:prstGeom>
          <a:solidFill>
            <a:srgbClr val="00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AE01D6A-5542-A24F-B1E6-6AC0350DDE04}"/>
              </a:ext>
            </a:extLst>
          </p:cNvPr>
          <p:cNvSpPr txBox="1"/>
          <p:nvPr/>
        </p:nvSpPr>
        <p:spPr>
          <a:xfrm>
            <a:off x="10404311" y="6117694"/>
            <a:ext cx="110126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JUNIO 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34E17F-7393-0142-967D-39E7E5379C35}"/>
              </a:ext>
            </a:extLst>
          </p:cNvPr>
          <p:cNvSpPr txBox="1"/>
          <p:nvPr/>
        </p:nvSpPr>
        <p:spPr>
          <a:xfrm>
            <a:off x="3980891" y="5791159"/>
            <a:ext cx="7471207" cy="323165"/>
          </a:xfrm>
          <a:prstGeom prst="rect">
            <a:avLst/>
          </a:prstGeom>
          <a:noFill/>
        </p:spPr>
        <p:txBody>
          <a:bodyPr wrap="square" lIns="0" rIns="0" bIns="0" rtlCol="0" anchor="b">
            <a:spAutoFit/>
          </a:bodyPr>
          <a:lstStyle>
            <a:defPPr>
              <a:defRPr lang="es-MX"/>
            </a:defPPr>
            <a:lvl1pPr>
              <a:lnSpc>
                <a:spcPct val="100000"/>
              </a:lnSpc>
              <a:defRPr sz="2000" b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algn="r"/>
            <a:r>
              <a:rPr lang="es-ES_tradnl" sz="1800" dirty="0">
                <a:latin typeface="News Gothic MT" panose="020B0503020103020203" pitchFamily="34" charset="0"/>
              </a:rPr>
              <a:t>ÍNDICE GLOBAL DE IMPUNIDAD / ESTADOS UNIDOS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6C7491-46BB-884A-8FFB-C70D04A2B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77" y="4310758"/>
            <a:ext cx="2072034" cy="46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7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C4A0C87-2F8E-4946-B507-27D7CA22F599}"/>
              </a:ext>
            </a:extLst>
          </p:cNvPr>
          <p:cNvSpPr txBox="1"/>
          <p:nvPr/>
        </p:nvSpPr>
        <p:spPr>
          <a:xfrm>
            <a:off x="772546" y="1666978"/>
            <a:ext cx="2376007" cy="2178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/>
                <a:cs typeface="Franklin Gothic Book"/>
              </a:defRPr>
            </a:lvl1pPr>
          </a:lstStyle>
          <a:p>
            <a:pPr>
              <a:lnSpc>
                <a:spcPct val="110000"/>
              </a:lnSpc>
            </a:pPr>
            <a:r>
              <a:rPr lang="es-ES_tradnl" sz="1400" dirty="0">
                <a:solidFill>
                  <a:schemeClr val="bg1">
                    <a:lumMod val="95000"/>
                  </a:schemeClr>
                </a:solidFill>
                <a:latin typeface="News Gothic MT"/>
                <a:ea typeface="Franklin Gothic Book" charset="0"/>
                <a:cs typeface="News Gothic MT"/>
              </a:rPr>
              <a:t>El objetivo del Índice Global de Impunidad (IGI) es visibilizar, en términos </a:t>
            </a:r>
            <a:r>
              <a:rPr lang="es-ES_tradnl" sz="1400" b="1" dirty="0">
                <a:solidFill>
                  <a:schemeClr val="bg1">
                    <a:lumMod val="95000"/>
                  </a:schemeClr>
                </a:solidFill>
                <a:latin typeface="News Gothic MT"/>
                <a:ea typeface="Franklin Gothic Book" charset="0"/>
                <a:cs typeface="News Gothic MT"/>
              </a:rPr>
              <a:t>cuantitativos</a:t>
            </a:r>
            <a:r>
              <a:rPr lang="es-ES_tradnl" sz="1400" dirty="0">
                <a:solidFill>
                  <a:schemeClr val="bg1">
                    <a:lumMod val="95000"/>
                  </a:schemeClr>
                </a:solidFill>
                <a:latin typeface="News Gothic MT"/>
                <a:ea typeface="Franklin Gothic Book" charset="0"/>
                <a:cs typeface="News Gothic MT"/>
              </a:rPr>
              <a:t>, el problema global de la impunidad y su efecto directo en otros fenómenos globales como: </a:t>
            </a:r>
            <a:r>
              <a:rPr lang="es-ES_tradnl" sz="1600" b="1" dirty="0">
                <a:solidFill>
                  <a:schemeClr val="bg1">
                    <a:lumMod val="95000"/>
                  </a:schemeClr>
                </a:solidFill>
                <a:latin typeface="News Gothic MT"/>
                <a:ea typeface="Franklin Gothic Book" charset="0"/>
                <a:cs typeface="News Gothic MT"/>
              </a:rPr>
              <a:t>desigualdad, corrupción y violencia.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99790B4-A657-D141-8D23-56C3CBB60E7E}"/>
              </a:ext>
            </a:extLst>
          </p:cNvPr>
          <p:cNvSpPr/>
          <p:nvPr/>
        </p:nvSpPr>
        <p:spPr>
          <a:xfrm>
            <a:off x="772545" y="743445"/>
            <a:ext cx="2184258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s-MX" sz="2400" b="1" dirty="0">
                <a:solidFill>
                  <a:srgbClr val="C9D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514334-C1EF-2347-B273-E83D535FE2B4}"/>
              </a:ext>
            </a:extLst>
          </p:cNvPr>
          <p:cNvSpPr txBox="1"/>
          <p:nvPr/>
        </p:nvSpPr>
        <p:spPr>
          <a:xfrm>
            <a:off x="4579736" y="1663931"/>
            <a:ext cx="6097690" cy="11943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s-MX"/>
            </a:defPPr>
            <a:lvl1pPr>
              <a:lnSpc>
                <a:spcPct val="130000"/>
              </a:lnSpc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News Gothic MT"/>
                <a:cs typeface="News Gothic MT"/>
              </a:defRPr>
            </a:lvl1pPr>
          </a:lstStyle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IGI representa el esfuerzo académico internacional más importante para medir los niveles de impunidad en el mundo, a partir de una metodología cuantitativa estructurada desde el análisis de los sistemas de seguridad y justicia, así como el respeto a los derechos humanos.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7D9CF1B-0224-E84C-ABE0-8106C1F73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280" y="4485180"/>
            <a:ext cx="726228" cy="72622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47774B71-9F94-CD4C-B9F7-02574334E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281" y="3588283"/>
            <a:ext cx="873167" cy="87316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1C823A1-DCC5-7642-BC1F-97EEED809601}"/>
              </a:ext>
            </a:extLst>
          </p:cNvPr>
          <p:cNvSpPr txBox="1"/>
          <p:nvPr/>
        </p:nvSpPr>
        <p:spPr>
          <a:xfrm>
            <a:off x="6096000" y="3201439"/>
            <a:ext cx="4647414" cy="16468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s-MX"/>
            </a:defPPr>
            <a:lvl1pPr>
              <a:lnSpc>
                <a:spcPct val="130000"/>
              </a:lnSpc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News Gothic MT"/>
                <a:cs typeface="News Gothic MT"/>
              </a:defRPr>
            </a:lvl1pPr>
          </a:lstStyle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partir de los resultados estadísticos que presenta el IGI (y el acceso abierto a nuestras bases de datos), los investigadores en universidades, medios de comunicación, organizaciones de la sociedad civil, agencias internacionales, empresas globales y público en general, pueden realizar análisis cualitativos más profundos por país y región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EB20BE6-3200-7E43-B0B3-2CA0F86AD808}"/>
              </a:ext>
            </a:extLst>
          </p:cNvPr>
          <p:cNvSpPr/>
          <p:nvPr/>
        </p:nvSpPr>
        <p:spPr>
          <a:xfrm>
            <a:off x="1270419" y="4187319"/>
            <a:ext cx="1321951" cy="1321951"/>
          </a:xfrm>
          <a:prstGeom prst="ellipse">
            <a:avLst/>
          </a:prstGeom>
          <a:noFill/>
          <a:ln w="38100">
            <a:solidFill>
              <a:srgbClr val="97C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655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30A806-629D-CB48-80EC-5457906E6B94}"/>
              </a:ext>
            </a:extLst>
          </p:cNvPr>
          <p:cNvSpPr/>
          <p:nvPr/>
        </p:nvSpPr>
        <p:spPr>
          <a:xfrm>
            <a:off x="772545" y="743445"/>
            <a:ext cx="2184258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s-MX" sz="2400" b="1" dirty="0">
                <a:solidFill>
                  <a:srgbClr val="80B7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Metodología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42CF45-18EB-7C47-94E8-78EB75E8CCE8}"/>
              </a:ext>
            </a:extLst>
          </p:cNvPr>
          <p:cNvSpPr txBox="1"/>
          <p:nvPr/>
        </p:nvSpPr>
        <p:spPr>
          <a:xfrm>
            <a:off x="4570310" y="1003046"/>
            <a:ext cx="6097690" cy="838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s-MX"/>
            </a:defPPr>
            <a:lvl1pPr>
              <a:lnSpc>
                <a:spcPct val="130000"/>
              </a:lnSpc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News Gothic MT"/>
                <a:cs typeface="News Gothic MT"/>
              </a:defRPr>
            </a:lvl1pPr>
          </a:lstStyle>
          <a:p>
            <a:r>
              <a:rPr lang="es-ES_trad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 Centro de Estudios sobre Impunidad y Justicia (CESIJ) la impunidad es un fenómeno multidimensional que va más allá del análisis de los delitos susceptibles de ser castigados, como el homicidio. Y ésta tiene tres grandes dimensiones: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F04AF29-1CC7-854D-A4B1-28AFEEF5AD0F}"/>
              </a:ext>
            </a:extLst>
          </p:cNvPr>
          <p:cNvSpPr/>
          <p:nvPr/>
        </p:nvSpPr>
        <p:spPr>
          <a:xfrm>
            <a:off x="6956647" y="2115981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80B7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Seguridad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1CD0ED0-A43B-6940-99D9-047D61B2157C}"/>
              </a:ext>
            </a:extLst>
          </p:cNvPr>
          <p:cNvSpPr/>
          <p:nvPr/>
        </p:nvSpPr>
        <p:spPr>
          <a:xfrm>
            <a:off x="5840403" y="3705595"/>
            <a:ext cx="858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80B7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Justicia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B74233-136E-5E4B-B139-ED34766EDEB7}"/>
              </a:ext>
            </a:extLst>
          </p:cNvPr>
          <p:cNvSpPr/>
          <p:nvPr/>
        </p:nvSpPr>
        <p:spPr>
          <a:xfrm>
            <a:off x="8381850" y="3580869"/>
            <a:ext cx="105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80B7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Derechos</a:t>
            </a:r>
          </a:p>
          <a:p>
            <a:r>
              <a:rPr lang="es-ES_tradnl" dirty="0">
                <a:solidFill>
                  <a:srgbClr val="80B7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FB6265-384C-A640-96CA-5F5FB697B8B9}"/>
              </a:ext>
            </a:extLst>
          </p:cNvPr>
          <p:cNvSpPr txBox="1"/>
          <p:nvPr/>
        </p:nvSpPr>
        <p:spPr>
          <a:xfrm>
            <a:off x="4570310" y="4501755"/>
            <a:ext cx="6097690" cy="838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s-MX"/>
            </a:defPPr>
            <a:lvl1pPr>
              <a:lnSpc>
                <a:spcPct val="130000"/>
              </a:lnSpc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News Gothic MT"/>
                <a:cs typeface="News Gothic MT"/>
              </a:defRPr>
            </a:lvl1pPr>
          </a:lstStyle>
          <a:p>
            <a:r>
              <a:rPr lang="es-ES_tradnl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Medimos la impunidad desde dos criterios centrales: </a:t>
            </a:r>
            <a:r>
              <a:rPr lang="es-ES_tradnl" sz="1400" b="1" dirty="0">
                <a:solidFill>
                  <a:srgbClr val="80B7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funcionalidad de los sistemas de seguridad, justicia y protección de los derechos humanos, y la capacidad estructural o instalada con la que cuentan los países. </a:t>
            </a:r>
          </a:p>
        </p:txBody>
      </p:sp>
      <p:sp>
        <p:nvSpPr>
          <p:cNvPr id="10" name="Triángulo 9">
            <a:extLst>
              <a:ext uri="{FF2B5EF4-FFF2-40B4-BE49-F238E27FC236}">
                <a16:creationId xmlns:a16="http://schemas.microsoft.com/office/drawing/2014/main" id="{AF041331-B63E-D94C-AA9E-B6A083C3EAF2}"/>
              </a:ext>
            </a:extLst>
          </p:cNvPr>
          <p:cNvSpPr/>
          <p:nvPr/>
        </p:nvSpPr>
        <p:spPr>
          <a:xfrm>
            <a:off x="6726418" y="2538145"/>
            <a:ext cx="1568454" cy="1352116"/>
          </a:xfrm>
          <a:prstGeom prst="triangle">
            <a:avLst/>
          </a:prstGeom>
          <a:noFill/>
          <a:ln w="57150">
            <a:solidFill>
              <a:srgbClr val="80B7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179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05588D5D-3617-634D-BCA1-F12452DEB9FE}"/>
              </a:ext>
            </a:extLst>
          </p:cNvPr>
          <p:cNvSpPr txBox="1"/>
          <p:nvPr/>
        </p:nvSpPr>
        <p:spPr>
          <a:xfrm>
            <a:off x="7719260" y="541340"/>
            <a:ext cx="3715452" cy="24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100">
                <a:solidFill>
                  <a:srgbClr val="FFFFFF"/>
                </a:solidFill>
                <a:latin typeface="Franklin Gothic Book"/>
                <a:cs typeface="Franklin Gothic Book"/>
              </a:defRPr>
            </a:lvl1pPr>
          </a:lstStyle>
          <a:p>
            <a:pPr>
              <a:buClr>
                <a:srgbClr val="31859C"/>
              </a:buClr>
              <a:defRPr/>
            </a:pP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Cuadro 1. </a:t>
            </a:r>
            <a:r>
              <a:rPr lang="es-ES_tradnl" sz="1400" b="1" dirty="0">
                <a:solidFill>
                  <a:srgbClr val="80B71E"/>
                </a:solidFill>
                <a:latin typeface="Calibri" charset="0"/>
                <a:ea typeface="Calibri" charset="0"/>
                <a:cs typeface="Calibri" charset="0"/>
              </a:rPr>
              <a:t>Indicadores de la dimensión estructural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03C91B-47BA-1247-A684-526AC3CB1142}"/>
              </a:ext>
            </a:extLst>
          </p:cNvPr>
          <p:cNvSpPr txBox="1"/>
          <p:nvPr/>
        </p:nvSpPr>
        <p:spPr>
          <a:xfrm>
            <a:off x="7815551" y="3548766"/>
            <a:ext cx="3619161" cy="24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100">
                <a:solidFill>
                  <a:srgbClr val="FFFFFF"/>
                </a:solidFill>
                <a:latin typeface="Franklin Gothic Book"/>
                <a:cs typeface="Franklin Gothic Book"/>
              </a:defRPr>
            </a:lvl1pPr>
          </a:lstStyle>
          <a:p>
            <a:pPr>
              <a:buClr>
                <a:srgbClr val="31859C"/>
              </a:buClr>
              <a:defRPr/>
            </a:pP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Cuadro 2. </a:t>
            </a:r>
            <a:r>
              <a:rPr lang="es-ES_tradnl" sz="1400" b="1" dirty="0">
                <a:solidFill>
                  <a:srgbClr val="80B71E"/>
                </a:solidFill>
                <a:latin typeface="Calibri" charset="0"/>
                <a:ea typeface="Calibri" charset="0"/>
                <a:cs typeface="Calibri" charset="0"/>
              </a:rPr>
              <a:t>Indicadores de la dimensión funcional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87F60A2-CCD5-3846-99D9-320FFDBBB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759927"/>
              </p:ext>
            </p:extLst>
          </p:nvPr>
        </p:nvGraphicFramePr>
        <p:xfrm>
          <a:off x="762281" y="829596"/>
          <a:ext cx="10672431" cy="232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477">
                  <a:extLst>
                    <a:ext uri="{9D8B030D-6E8A-4147-A177-3AD203B41FA5}">
                      <a16:colId xmlns:a16="http://schemas.microsoft.com/office/drawing/2014/main" val="4118990002"/>
                    </a:ext>
                  </a:extLst>
                </a:gridCol>
                <a:gridCol w="3557477">
                  <a:extLst>
                    <a:ext uri="{9D8B030D-6E8A-4147-A177-3AD203B41FA5}">
                      <a16:colId xmlns:a16="http://schemas.microsoft.com/office/drawing/2014/main" val="1710841402"/>
                    </a:ext>
                  </a:extLst>
                </a:gridCol>
                <a:gridCol w="3557477">
                  <a:extLst>
                    <a:ext uri="{9D8B030D-6E8A-4147-A177-3AD203B41FA5}">
                      <a16:colId xmlns:a16="http://schemas.microsoft.com/office/drawing/2014/main" val="1868439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dirty="0"/>
                        <a:t>SISTEMA DE SEGURIDAD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46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dirty="0"/>
                        <a:t>SISTEMA DE JUSTICIA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46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62739"/>
                  </a:ext>
                </a:extLst>
              </a:tr>
              <a:tr h="487680">
                <a:tc rowSpan="4"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rgbClr val="08464E"/>
                          </a:solidFill>
                        </a:rPr>
                        <a:t>ESTRUCTURAL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71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300" dirty="0">
                          <a:solidFill>
                            <a:srgbClr val="007077"/>
                          </a:solidFill>
                        </a:rPr>
                        <a:t>Policías por cada cien mil habitantes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s-MX" sz="1300" dirty="0">
                          <a:solidFill>
                            <a:srgbClr val="007077"/>
                          </a:solidFill>
                        </a:rPr>
                        <a:t>Jueces y magistrados profesionales por cada cien mil habitantes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664489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300" dirty="0">
                          <a:solidFill>
                            <a:srgbClr val="007077"/>
                          </a:solidFill>
                        </a:rPr>
                        <a:t>Reclusos entre capacidad total de los penales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s-MX" sz="1300" dirty="0">
                        <a:solidFill>
                          <a:srgbClr val="00707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976526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300" dirty="0">
                          <a:solidFill>
                            <a:srgbClr val="007077"/>
                          </a:solidFill>
                        </a:rPr>
                        <a:t>Personal en reclusorios entre capacidad total de los penales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s-MX" sz="1300" dirty="0">
                        <a:solidFill>
                          <a:srgbClr val="00707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5755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300" dirty="0">
                          <a:solidFill>
                            <a:srgbClr val="007077"/>
                          </a:solidFill>
                        </a:rPr>
                        <a:t>Personal en reclusorios entre total de reclusos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s-MX" sz="1300" dirty="0">
                        <a:solidFill>
                          <a:srgbClr val="007077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58007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B629CB55-4070-4B44-AF9E-855A357FE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706509"/>
              </p:ext>
            </p:extLst>
          </p:nvPr>
        </p:nvGraphicFramePr>
        <p:xfrm>
          <a:off x="762281" y="3801920"/>
          <a:ext cx="10672431" cy="232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477">
                  <a:extLst>
                    <a:ext uri="{9D8B030D-6E8A-4147-A177-3AD203B41FA5}">
                      <a16:colId xmlns:a16="http://schemas.microsoft.com/office/drawing/2014/main" val="4118990002"/>
                    </a:ext>
                  </a:extLst>
                </a:gridCol>
                <a:gridCol w="3557477">
                  <a:extLst>
                    <a:ext uri="{9D8B030D-6E8A-4147-A177-3AD203B41FA5}">
                      <a16:colId xmlns:a16="http://schemas.microsoft.com/office/drawing/2014/main" val="1710841402"/>
                    </a:ext>
                  </a:extLst>
                </a:gridCol>
                <a:gridCol w="3557477">
                  <a:extLst>
                    <a:ext uri="{9D8B030D-6E8A-4147-A177-3AD203B41FA5}">
                      <a16:colId xmlns:a16="http://schemas.microsoft.com/office/drawing/2014/main" val="1868439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dirty="0"/>
                        <a:t>SISTEMA DE SEGURIDAD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46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dirty="0"/>
                        <a:t>SISTEMA DE JUSTICIA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46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62739"/>
                  </a:ext>
                </a:extLst>
              </a:tr>
              <a:tr h="487680">
                <a:tc rowSpan="4"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rgbClr val="08464E"/>
                          </a:solidFill>
                        </a:rPr>
                        <a:t>FUNCIONAL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71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s-MX" sz="1300" dirty="0">
                          <a:solidFill>
                            <a:srgbClr val="007077"/>
                          </a:solidFill>
                        </a:rPr>
                        <a:t>Personas frente a los tribunales entre personas en contacto formal con la policía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300" dirty="0">
                          <a:solidFill>
                            <a:srgbClr val="007077"/>
                          </a:solidFill>
                        </a:rPr>
                        <a:t>Porcentaje de encarcelados sin sentencia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664489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300" dirty="0">
                          <a:solidFill>
                            <a:srgbClr val="007077"/>
                          </a:solidFill>
                        </a:rPr>
                        <a:t>Encarcelados entre condenados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187886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s-MX" sz="1300" dirty="0">
                          <a:solidFill>
                            <a:srgbClr val="007077"/>
                          </a:solidFill>
                        </a:rPr>
                        <a:t>Personas frente a los tribunales entre número de fiscales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300" dirty="0">
                          <a:solidFill>
                            <a:srgbClr val="007077"/>
                          </a:solidFill>
                        </a:rPr>
                        <a:t>Encarcelados por homicidio entre homicidios totales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5755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300" dirty="0">
                          <a:solidFill>
                            <a:srgbClr val="007077"/>
                          </a:solidFill>
                        </a:rPr>
                        <a:t>Personas frente a los tribunales entre número de jueces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168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47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05588D5D-3617-634D-BCA1-F12452DEB9FE}"/>
              </a:ext>
            </a:extLst>
          </p:cNvPr>
          <p:cNvSpPr txBox="1"/>
          <p:nvPr/>
        </p:nvSpPr>
        <p:spPr>
          <a:xfrm>
            <a:off x="1516439" y="899559"/>
            <a:ext cx="6551627" cy="241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100">
                <a:solidFill>
                  <a:srgbClr val="FFFFFF"/>
                </a:solidFill>
                <a:latin typeface="Franklin Gothic Book"/>
                <a:cs typeface="Franklin Gothic Book"/>
              </a:defRPr>
            </a:lvl1pPr>
          </a:lstStyle>
          <a:p>
            <a:pPr>
              <a:buClr>
                <a:srgbClr val="31859C"/>
              </a:buClr>
              <a:defRPr/>
            </a:pP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Esquema 1. </a:t>
            </a:r>
            <a:r>
              <a:rPr lang="es-ES_tradnl" sz="1400" b="1" dirty="0">
                <a:solidFill>
                  <a:srgbClr val="80B71E"/>
                </a:solidFill>
                <a:latin typeface="Calibri" charset="0"/>
                <a:ea typeface="Calibri" charset="0"/>
                <a:cs typeface="Calibri" charset="0"/>
              </a:rPr>
              <a:t>Lógica del IGI-EUA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680BFE-DDAB-0749-9D18-3506547F43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6439" y="1772239"/>
            <a:ext cx="9154703" cy="37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27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91B8FA7-EDAA-8F4C-9EC7-4E76804BC9C1}"/>
              </a:ext>
            </a:extLst>
          </p:cNvPr>
          <p:cNvSpPr/>
          <p:nvPr/>
        </p:nvSpPr>
        <p:spPr>
          <a:xfrm>
            <a:off x="3810000" y="2903718"/>
            <a:ext cx="8382000" cy="1272618"/>
          </a:xfrm>
          <a:prstGeom prst="rect">
            <a:avLst/>
          </a:prstGeom>
          <a:solidFill>
            <a:srgbClr val="BD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514334-C1EF-2347-B273-E83D535FE2B4}"/>
              </a:ext>
            </a:extLst>
          </p:cNvPr>
          <p:cNvSpPr txBox="1"/>
          <p:nvPr/>
        </p:nvSpPr>
        <p:spPr>
          <a:xfrm>
            <a:off x="766713" y="2022168"/>
            <a:ext cx="2275004" cy="28996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s-MX"/>
            </a:defPPr>
            <a:lvl1pPr>
              <a:lnSpc>
                <a:spcPct val="130000"/>
              </a:lnSpc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News Gothic MT"/>
                <a:cs typeface="News Gothic MT"/>
              </a:defRPr>
            </a:lvl1pPr>
          </a:lstStyle>
          <a:p>
            <a:r>
              <a:rPr lang="es-ES_tradnl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Todas las dimensiones, constructos y variables observadas tienen el mismo peso estadístico; lo anterior significa que el índice está compuesto por la media de todas las variables y tres dimensiones.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BD66C56-1675-7D45-9731-FB1D76A4C206}"/>
                  </a:ext>
                </a:extLst>
              </p:cNvPr>
              <p:cNvSpPr/>
              <p:nvPr/>
            </p:nvSpPr>
            <p:spPr>
              <a:xfrm>
                <a:off x="4579736" y="3084929"/>
                <a:ext cx="6845551" cy="508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s-MX" sz="1400" i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MX" sz="1400" i="0">
                          <a:solidFill>
                            <a:srgbClr val="00707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400" i="1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400" i="1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𝑝𝑒</m:t>
                          </m:r>
                          <m:sSub>
                            <m:sSubPr>
                              <m:ctrlP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m:rPr>
                                  <m:lit/>
                                </m:rPr>
                                <a:rPr lang="es-MX" sz="1400" i="0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𝑓𝑖𝑠𝑐</m:t>
                              </m:r>
                            </m:e>
                            <m:sub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MX" sz="1400" i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𝑢𝑛𝑖</m:t>
                              </m:r>
                              <m:r>
                                <m:rPr>
                                  <m:lit/>
                                </m:rPr>
                                <a:rPr lang="es-MX" sz="1400" i="0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𝑓𝑖𝑠𝑐</m:t>
                              </m:r>
                            </m:e>
                            <m:sub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MX" sz="1400" i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𝑢𝑛𝑖</m:t>
                              </m:r>
                              <m:r>
                                <m:rPr>
                                  <m:lit/>
                                </m:rPr>
                                <a:rPr lang="es-MX" sz="1400" i="0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𝑒𝑠𝑝</m:t>
                              </m:r>
                              <m:r>
                                <m:rPr>
                                  <m:lit/>
                                </m:rPr>
                                <a:rPr lang="es-MX" sz="1400" i="0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𝑓𝑖𝑠𝑐</m:t>
                              </m:r>
                            </m:e>
                            <m:sub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MX" sz="1400" i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𝑎𝑔𝑒</m:t>
                              </m:r>
                              <m:r>
                                <m:rPr>
                                  <m:lit/>
                                </m:rPr>
                                <a:rPr lang="es-MX" sz="1400" i="0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𝑓𝑖𝑠𝑐</m:t>
                              </m:r>
                            </m:e>
                            <m:sub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MX" sz="1400" i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𝑝𝑜𝑙</m:t>
                              </m:r>
                              <m:r>
                                <m:rPr>
                                  <m:lit/>
                                </m:rPr>
                                <a:rPr lang="es-MX" sz="1400" i="0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𝑗𝑢𝑑</m:t>
                              </m:r>
                            </m:e>
                            <m:sub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MX" sz="1400" i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m:rPr>
                                  <m:lit/>
                                </m:rPr>
                                <a:rPr lang="es-MX" sz="1400" i="0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𝑝𝑠𝑝</m:t>
                              </m:r>
                            </m:e>
                            <m:sub>
                              <m:r>
                                <a:rPr lang="es-MX" sz="14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s-MX" sz="1400" i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s-MX" sz="1400" i="0">
                          <a:solidFill>
                            <a:srgbClr val="00707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1400" dirty="0">
                  <a:solidFill>
                    <a:srgbClr val="00707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6BD66C56-1675-7D45-9731-FB1D76A4C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736" y="3084929"/>
                <a:ext cx="6845551" cy="508024"/>
              </a:xfrm>
              <a:prstGeom prst="rect">
                <a:avLst/>
              </a:prstGeom>
              <a:blipFill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94E32791-CF36-8D48-8BD6-A83A7321E88D}"/>
                  </a:ext>
                </a:extLst>
              </p:cNvPr>
              <p:cNvSpPr/>
              <p:nvPr/>
            </p:nvSpPr>
            <p:spPr>
              <a:xfrm>
                <a:off x="4579736" y="3682715"/>
                <a:ext cx="256281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s-MX" sz="1500" i="1" smtClean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50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1500" i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∀ </m:t>
                          </m:r>
                          <m:r>
                            <a:rPr lang="es-MX" sz="1500" i="1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MX" sz="1500" i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s-MX" sz="1500" i="1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1500" i="0">
                                  <a:solidFill>
                                    <a:srgbClr val="007077"/>
                                  </a:solidFill>
                                  <a:latin typeface="Cambria Math" panose="02040503050406030204" pitchFamily="18" charset="0"/>
                                </a:rPr>
                                <m:t>1,31</m:t>
                              </m:r>
                            </m:e>
                          </m:d>
                          <m:r>
                            <a:rPr lang="es-MX" sz="1500" i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   ;  </m:t>
                          </m:r>
                          <m:r>
                            <a:rPr lang="es-MX" sz="1500" i="1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MX" sz="1500" i="0">
                              <a:solidFill>
                                <a:srgbClr val="007077"/>
                              </a:solidFill>
                              <a:latin typeface="Cambria Math" panose="02040503050406030204" pitchFamily="18" charset="0"/>
                            </a:rPr>
                            <m:t>={1,2,3,4</m:t>
                          </m:r>
                        </m:e>
                      </m:d>
                    </m:oMath>
                  </m:oMathPara>
                </a14:m>
                <a:endParaRPr lang="es-MX" sz="1500" dirty="0">
                  <a:solidFill>
                    <a:srgbClr val="007077"/>
                  </a:solidFill>
                </a:endParaRPr>
              </a:p>
            </p:txBody>
          </p:sp>
        </mc:Choice>
        <mc:Fallback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94E32791-CF36-8D48-8BD6-A83A7321E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736" y="3682715"/>
                <a:ext cx="2562817" cy="323165"/>
              </a:xfrm>
              <a:prstGeom prst="rect">
                <a:avLst/>
              </a:prstGeom>
              <a:blipFill>
                <a:blip r:embed="rId3"/>
                <a:stretch>
                  <a:fillRect t="-111538" r="-4950" b="-1692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adroTexto 19">
            <a:extLst>
              <a:ext uri="{FF2B5EF4-FFF2-40B4-BE49-F238E27FC236}">
                <a16:creationId xmlns:a16="http://schemas.microsoft.com/office/drawing/2014/main" id="{4DC07A77-DFE3-B646-8378-A2847A16E592}"/>
              </a:ext>
            </a:extLst>
          </p:cNvPr>
          <p:cNvSpPr txBox="1"/>
          <p:nvPr/>
        </p:nvSpPr>
        <p:spPr>
          <a:xfrm>
            <a:off x="4579736" y="2022168"/>
            <a:ext cx="6097690" cy="5377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s-MX"/>
            </a:defPPr>
            <a:lvl1pPr>
              <a:lnSpc>
                <a:spcPct val="130000"/>
              </a:lnSpc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News Gothic MT"/>
                <a:cs typeface="News Gothic MT"/>
              </a:defRPr>
            </a:lvl1pPr>
          </a:lstStyle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ejemplo, se tiene que la dimensión estructural del sistema de seguridad se define de la siguiente forma: </a:t>
            </a:r>
          </a:p>
        </p:txBody>
      </p:sp>
    </p:spTree>
    <p:extLst>
      <p:ext uri="{BB962C8B-B14F-4D97-AF65-F5344CB8AC3E}">
        <p14:creationId xmlns:p14="http://schemas.microsoft.com/office/powerpoint/2010/main" val="347208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61E5C56C-0630-C44B-B073-EDC27467E2D4}"/>
              </a:ext>
            </a:extLst>
          </p:cNvPr>
          <p:cNvSpPr/>
          <p:nvPr/>
        </p:nvSpPr>
        <p:spPr>
          <a:xfrm>
            <a:off x="0" y="2962938"/>
            <a:ext cx="2103312" cy="1311155"/>
          </a:xfrm>
          <a:prstGeom prst="rect">
            <a:avLst/>
          </a:prstGeom>
          <a:solidFill>
            <a:srgbClr val="084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B2468B2-7353-DB49-8307-E98F3AEE2999}"/>
              </a:ext>
            </a:extLst>
          </p:cNvPr>
          <p:cNvSpPr/>
          <p:nvPr/>
        </p:nvSpPr>
        <p:spPr>
          <a:xfrm>
            <a:off x="4963996" y="1334771"/>
            <a:ext cx="900000" cy="900000"/>
          </a:xfrm>
          <a:prstGeom prst="ellipse">
            <a:avLst/>
          </a:prstGeom>
          <a:solidFill>
            <a:srgbClr val="97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9677F46-E8F9-8949-9EB3-5A3DBAA1C0EE}"/>
              </a:ext>
            </a:extLst>
          </p:cNvPr>
          <p:cNvSpPr/>
          <p:nvPr/>
        </p:nvSpPr>
        <p:spPr>
          <a:xfrm>
            <a:off x="4963996" y="2374862"/>
            <a:ext cx="900000" cy="900000"/>
          </a:xfrm>
          <a:prstGeom prst="ellipse">
            <a:avLst/>
          </a:prstGeom>
          <a:solidFill>
            <a:srgbClr val="97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3DB1C2D-3626-E647-BBF3-3CF371FB3D52}"/>
              </a:ext>
            </a:extLst>
          </p:cNvPr>
          <p:cNvSpPr/>
          <p:nvPr/>
        </p:nvSpPr>
        <p:spPr>
          <a:xfrm>
            <a:off x="4963996" y="3414953"/>
            <a:ext cx="900000" cy="900000"/>
          </a:xfrm>
          <a:prstGeom prst="ellipse">
            <a:avLst/>
          </a:prstGeom>
          <a:solidFill>
            <a:srgbClr val="97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7D41E09-5F9D-4340-A54B-C70CC0D800EC}"/>
              </a:ext>
            </a:extLst>
          </p:cNvPr>
          <p:cNvSpPr/>
          <p:nvPr/>
        </p:nvSpPr>
        <p:spPr>
          <a:xfrm>
            <a:off x="4963996" y="4455043"/>
            <a:ext cx="900000" cy="900000"/>
          </a:xfrm>
          <a:prstGeom prst="ellipse">
            <a:avLst/>
          </a:prstGeom>
          <a:solidFill>
            <a:srgbClr val="97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99790B4-A657-D141-8D23-56C3CBB60E7E}"/>
              </a:ext>
            </a:extLst>
          </p:cNvPr>
          <p:cNvSpPr/>
          <p:nvPr/>
        </p:nvSpPr>
        <p:spPr>
          <a:xfrm>
            <a:off x="772545" y="2333256"/>
            <a:ext cx="2661534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s-MX" sz="2400" b="1" dirty="0">
                <a:solidFill>
                  <a:srgbClr val="80B7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¿Qué necesitamos?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079DE5B-DCC8-FF4E-871B-D50868A34AA4}"/>
              </a:ext>
            </a:extLst>
          </p:cNvPr>
          <p:cNvSpPr/>
          <p:nvPr/>
        </p:nvSpPr>
        <p:spPr>
          <a:xfrm>
            <a:off x="6096000" y="1646271"/>
            <a:ext cx="3706271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Búsqueda de bases de datos públicas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66CAC41-B07D-0248-88C5-CFB31043B2BC}"/>
              </a:ext>
            </a:extLst>
          </p:cNvPr>
          <p:cNvSpPr/>
          <p:nvPr/>
        </p:nvSpPr>
        <p:spPr>
          <a:xfrm>
            <a:off x="6096000" y="3756793"/>
            <a:ext cx="4487767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Evaluación de la calidad de las bases de datos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D960632-513F-214D-88EA-49A195EA4D0E}"/>
              </a:ext>
            </a:extLst>
          </p:cNvPr>
          <p:cNvSpPr/>
          <p:nvPr/>
        </p:nvSpPr>
        <p:spPr>
          <a:xfrm>
            <a:off x="6096000" y="2701532"/>
            <a:ext cx="3266792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Análisis básico de la información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AB43873-0D2A-6D49-812C-037D3F09A1A6}"/>
              </a:ext>
            </a:extLst>
          </p:cNvPr>
          <p:cNvSpPr txBox="1"/>
          <p:nvPr/>
        </p:nvSpPr>
        <p:spPr>
          <a:xfrm>
            <a:off x="6096000" y="4812053"/>
            <a:ext cx="43270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Configuración de una base de datos general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F407698-A54D-094C-813C-853C57E75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450" y="1512384"/>
            <a:ext cx="549553" cy="549553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01395EEF-EDE1-2F43-97C5-E6D16DEB2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4031" y="2564089"/>
            <a:ext cx="534195" cy="534195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B05A7D7-1067-994F-A80F-BE742EF36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9789" y="3525624"/>
            <a:ext cx="631562" cy="631562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B131A881-6530-A949-8F81-FBA4E2D499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28180" y="4632342"/>
            <a:ext cx="564755" cy="56475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5BC57C65-82E8-C541-9F49-BEA5EF194C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5485" y="2962938"/>
            <a:ext cx="1311155" cy="13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4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3B3E8D33-9EDD-3943-A039-91CAF6C5A080}"/>
              </a:ext>
            </a:extLst>
          </p:cNvPr>
          <p:cNvGrpSpPr/>
          <p:nvPr/>
        </p:nvGrpSpPr>
        <p:grpSpPr>
          <a:xfrm>
            <a:off x="0" y="3458340"/>
            <a:ext cx="2177592" cy="1311155"/>
            <a:chOff x="0" y="3458340"/>
            <a:chExt cx="2177592" cy="1311155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E876051B-70ED-1144-82EC-FE151C42175D}"/>
                </a:ext>
              </a:extLst>
            </p:cNvPr>
            <p:cNvSpPr/>
            <p:nvPr/>
          </p:nvSpPr>
          <p:spPr>
            <a:xfrm>
              <a:off x="0" y="3458340"/>
              <a:ext cx="2017336" cy="1311155"/>
            </a:xfrm>
            <a:prstGeom prst="rect">
              <a:avLst/>
            </a:prstGeom>
            <a:solidFill>
              <a:srgbClr val="084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CDF72C7F-EB46-CB48-A72D-437A4A28E75D}"/>
                </a:ext>
              </a:extLst>
            </p:cNvPr>
            <p:cNvSpPr/>
            <p:nvPr/>
          </p:nvSpPr>
          <p:spPr>
            <a:xfrm>
              <a:off x="1282045" y="3458340"/>
              <a:ext cx="895547" cy="472638"/>
            </a:xfrm>
            <a:prstGeom prst="rect">
              <a:avLst/>
            </a:prstGeom>
            <a:solidFill>
              <a:srgbClr val="084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36D26CE-8E82-6B44-A438-1C6322A779B6}"/>
              </a:ext>
            </a:extLst>
          </p:cNvPr>
          <p:cNvSpPr/>
          <p:nvPr/>
        </p:nvSpPr>
        <p:spPr>
          <a:xfrm>
            <a:off x="6096000" y="1695347"/>
            <a:ext cx="5508046" cy="32464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¿Quién levanta la información?</a:t>
            </a:r>
          </a:p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¿Es pública la base de datos?</a:t>
            </a:r>
          </a:p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¿Cuál es su periodicidad?</a:t>
            </a:r>
          </a:p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¿Cuál es su nivel de desagregación (nacional, estatal, etc.)?</a:t>
            </a:r>
          </a:p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¿Tiene valores perdidos?</a:t>
            </a:r>
          </a:p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¿Cada cuánto se actualiza la información?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0BA941B-0559-8C46-B82F-6F2F7F3B98E2}"/>
              </a:ext>
            </a:extLst>
          </p:cNvPr>
          <p:cNvSpPr/>
          <p:nvPr/>
        </p:nvSpPr>
        <p:spPr>
          <a:xfrm>
            <a:off x="772545" y="2005097"/>
            <a:ext cx="2661534" cy="120032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s-MX" sz="2400" b="1" dirty="0">
                <a:solidFill>
                  <a:srgbClr val="0070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Evaluación de la calidad de las bases de datos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86F3647D-C2F6-A347-9591-8F8293DA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3788" y="3458340"/>
            <a:ext cx="1311155" cy="13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1791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5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Metodologí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7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9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6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0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1900</TotalTime>
  <Words>584</Words>
  <Application>Microsoft Macintosh PowerPoint</Application>
  <PresentationFormat>Panorámica</PresentationFormat>
  <Paragraphs>69</Paragraphs>
  <Slides>11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21</vt:i4>
      </vt:variant>
      <vt:variant>
        <vt:lpstr>Títulos de diapositiva</vt:lpstr>
      </vt:variant>
      <vt:variant>
        <vt:i4>11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Century Gothic</vt:lpstr>
      <vt:lpstr>News Gothic MT</vt:lpstr>
      <vt:lpstr>Portada</vt:lpstr>
      <vt:lpstr>2_Diseño personalizado</vt:lpstr>
      <vt:lpstr>3_Diseño personalizado</vt:lpstr>
      <vt:lpstr>6_Diseño personalizado</vt:lpstr>
      <vt:lpstr>7_Diseño personalizado</vt:lpstr>
      <vt:lpstr>4_Diseño personalizado</vt:lpstr>
      <vt:lpstr>5_Diseño personalizado</vt:lpstr>
      <vt:lpstr>16_Diseño personalizado</vt:lpstr>
      <vt:lpstr>20_Diseño personalizado</vt:lpstr>
      <vt:lpstr>15_Diseño personalizado</vt:lpstr>
      <vt:lpstr>Metodología</vt:lpstr>
      <vt:lpstr>8_Diseño personalizado</vt:lpstr>
      <vt:lpstr>9_Diseño personalizado</vt:lpstr>
      <vt:lpstr>10_Diseño personalizado</vt:lpstr>
      <vt:lpstr>17_Diseño personalizado</vt:lpstr>
      <vt:lpstr>11_Diseño personalizado</vt:lpstr>
      <vt:lpstr>12_Diseño personalizado</vt:lpstr>
      <vt:lpstr>19_Diseño personalizado</vt:lpstr>
      <vt:lpstr>13_Diseño personalizado</vt:lpstr>
      <vt:lpstr>18_Diseño personalizado</vt:lpstr>
      <vt:lpstr>14_Diseño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150</cp:revision>
  <cp:lastPrinted>2020-05-28T16:52:23Z</cp:lastPrinted>
  <dcterms:created xsi:type="dcterms:W3CDTF">2019-10-03T16:02:02Z</dcterms:created>
  <dcterms:modified xsi:type="dcterms:W3CDTF">2020-06-01T20:50:17Z</dcterms:modified>
</cp:coreProperties>
</file>